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3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0" d="100"/>
          <a:sy n="90" d="100"/>
        </p:scale>
        <p:origin x="39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99AE7-C016-4564-A06A-D3B7D3E0C80D}" type="datetimeFigureOut">
              <a:rPr lang="en-US" smtClean="0"/>
              <a:t>10/05/2020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F45276-8EA3-4258-95BC-45FE58BC6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97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86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491D0-8E1B-49C7-849B-A28568D94497}" type="slidenum">
              <a:rPr lang="x-none" smtClean="0"/>
              <a:t>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08326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491D0-8E1B-49C7-849B-A28568D94497}" type="slidenum">
              <a:rPr lang="x-none" smtClean="0"/>
              <a:t>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37120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491D0-8E1B-49C7-849B-A28568D94497}" type="slidenum">
              <a:rPr lang="x-none" smtClean="0"/>
              <a:t>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01177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491D0-8E1B-49C7-849B-A28568D94497}" type="slidenum">
              <a:rPr lang="x-none" smtClean="0"/>
              <a:t>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34130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491D0-8E1B-49C7-849B-A28568D94497}" type="slidenum">
              <a:rPr lang="x-none" smtClean="0"/>
              <a:t>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98049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491D0-8E1B-49C7-849B-A28568D94497}" type="slidenum">
              <a:rPr lang="x-none" smtClean="0"/>
              <a:t>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22214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491D0-8E1B-49C7-849B-A28568D94497}" type="slidenum">
              <a:rPr lang="x-none" smtClean="0"/>
              <a:t>10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66393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544BAC6-7131-4DCD-9041-18C772E0ECCA}" type="datetimeFigureOut">
              <a:rPr lang="en-US" smtClean="0"/>
              <a:t>10/05/2020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7389F53-D121-4D01-B54F-2255EB0CD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3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4BAC6-7131-4DCD-9041-18C772E0ECCA}" type="datetimeFigureOut">
              <a:rPr lang="en-US" smtClean="0"/>
              <a:t>10/05/2020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89F53-D121-4D01-B54F-2255EB0CD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7544BAC6-7131-4DCD-9041-18C772E0ECCA}" type="datetimeFigureOut">
              <a:rPr lang="en-US" smtClean="0"/>
              <a:t>10/05/2020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17389F53-D121-4D01-B54F-2255EB0CD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53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4BAC6-7131-4DCD-9041-18C772E0ECCA}" type="datetimeFigureOut">
              <a:rPr lang="en-US" smtClean="0"/>
              <a:t>10/05/2020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89F53-D121-4D01-B54F-2255EB0CD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5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544BAC6-7131-4DCD-9041-18C772E0ECCA}" type="datetimeFigureOut">
              <a:rPr lang="en-US" smtClean="0"/>
              <a:t>10/05/2020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7389F53-D121-4D01-B54F-2255EB0CD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2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4BAC6-7131-4DCD-9041-18C772E0ECCA}" type="datetimeFigureOut">
              <a:rPr lang="en-US" smtClean="0"/>
              <a:t>10/05/2020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89F53-D121-4D01-B54F-2255EB0CD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22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4BAC6-7131-4DCD-9041-18C772E0ECCA}" type="datetimeFigureOut">
              <a:rPr lang="en-US" smtClean="0"/>
              <a:t>10/05/2020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89F53-D121-4D01-B54F-2255EB0CD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84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4BAC6-7131-4DCD-9041-18C772E0ECCA}" type="datetimeFigureOut">
              <a:rPr lang="en-US" smtClean="0"/>
              <a:t>10/05/2020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89F53-D121-4D01-B54F-2255EB0CD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9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4BAC6-7131-4DCD-9041-18C772E0ECCA}" type="datetimeFigureOut">
              <a:rPr lang="en-US" smtClean="0"/>
              <a:t>10/05/2020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89F53-D121-4D01-B54F-2255EB0CD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44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4BAC6-7131-4DCD-9041-18C772E0ECCA}" type="datetimeFigureOut">
              <a:rPr lang="en-US" smtClean="0"/>
              <a:t>10/05/2020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89F53-D121-4D01-B54F-2255EB0CD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94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4BAC6-7131-4DCD-9041-18C772E0ECCA}" type="datetimeFigureOut">
              <a:rPr lang="en-US" smtClean="0"/>
              <a:t>10/05/2020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89F53-D121-4D01-B54F-2255EB0CD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56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7544BAC6-7131-4DCD-9041-18C772E0ECCA}" type="datetimeFigureOut">
              <a:rPr lang="en-US" smtClean="0"/>
              <a:t>10/05/2020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17389F53-D121-4D01-B54F-2255EB0CD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91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4520" y="2069032"/>
            <a:ext cx="8500062" cy="155190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dirty="0"/>
              <a:t>CHYÊN ĐỀ TỐT NGHIỆP 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/>
              <a:t>KỸ THUẬT MÁY TÍNH VÀ MẠNG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29309" y="4797115"/>
            <a:ext cx="6320404" cy="1188819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GVHD: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Thuỳ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549" y="1407972"/>
            <a:ext cx="2874027" cy="2874027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0" y="4453467"/>
            <a:ext cx="2837148" cy="130386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spcAft>
                <a:spcPts val="600"/>
              </a:spcAft>
              <a:buAutoNum type="arabicPeriod"/>
            </a:pPr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Trương Công Thái</a:t>
            </a:r>
          </a:p>
          <a:p>
            <a:pPr marL="342900" indent="-342900" algn="just">
              <a:spcAft>
                <a:spcPts val="600"/>
              </a:spcAft>
              <a:buAutoNum type="arabicPeriod"/>
            </a:pPr>
            <a:r>
              <a:rPr lang="en-US" sz="1600" b="1" dirty="0" err="1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sz="16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16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Hường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spcAft>
                <a:spcPts val="600"/>
              </a:spcAft>
              <a:buAutoNum type="arabicPeriod"/>
            </a:pPr>
            <a:r>
              <a:rPr lang="en-US" sz="16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Văn</a:t>
            </a:r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37148" y="5461000"/>
            <a:ext cx="9354852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8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893991-1D6A-A742-AE80-F38AD4DF6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0" y="3201076"/>
            <a:ext cx="9628632" cy="136211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tx2"/>
                </a:solidFill>
              </a:rPr>
              <a:t>CẢM ƠN CÔ VÀ CÁC BẠN ĐÃ LẮNG NGHE</a:t>
            </a:r>
            <a:endParaRPr lang="x-none" b="1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C2FFE59-B24A-BC47-A65F-A5B9F410A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794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 lang="x-none" smtClean="0"/>
              <a:t>10</a:t>
            </a:fld>
            <a:endParaRPr lang="x-none"/>
          </a:p>
        </p:txBody>
      </p:sp>
      <p:sp>
        <p:nvSpPr>
          <p:cNvPr id="3" name="Rectangle 2"/>
          <p:cNvSpPr/>
          <p:nvPr/>
        </p:nvSpPr>
        <p:spPr>
          <a:xfrm>
            <a:off x="4164076" y="789849"/>
            <a:ext cx="3708400" cy="618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</a:rPr>
              <a:t>KẾT THÚC</a:t>
            </a:r>
            <a:endParaRPr lang="en-US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24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9075" y="466343"/>
            <a:ext cx="11668125" cy="1362113"/>
          </a:xfrm>
        </p:spPr>
        <p:txBody>
          <a:bodyPr/>
          <a:lstStyle/>
          <a:p>
            <a:pPr algn="ctr"/>
            <a:r>
              <a:rPr lang="en-US" dirty="0"/>
              <a:t>CHUYÊN ĐỀ TỐT NGHIỆP </a:t>
            </a:r>
            <a:r>
              <a:rPr lang="en-US" dirty="0" smtClean="0"/>
              <a:t>KỸ THUẬT MÁY TÍNH VÀ MẠNG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013427" y="6292780"/>
            <a:ext cx="1968898" cy="365125"/>
          </a:xfrm>
        </p:spPr>
        <p:txBody>
          <a:bodyPr/>
          <a:lstStyle/>
          <a:p>
            <a:fld id="{BD266BE7-899D-4075-917F-DBDE33B6B692}" type="slidenum">
              <a:rPr lang="en-US" sz="1400" smtClean="0"/>
              <a:t>2</a:t>
            </a:fld>
            <a:endParaRPr lang="en-US" sz="1400" dirty="0"/>
          </a:p>
        </p:txBody>
      </p:sp>
      <p:grpSp>
        <p:nvGrpSpPr>
          <p:cNvPr id="6" name="Group 5"/>
          <p:cNvGrpSpPr/>
          <p:nvPr/>
        </p:nvGrpSpPr>
        <p:grpSpPr>
          <a:xfrm>
            <a:off x="2304767" y="2694615"/>
            <a:ext cx="7534558" cy="530203"/>
            <a:chOff x="391578" y="264964"/>
            <a:chExt cx="9167363" cy="530203"/>
          </a:xfrm>
          <a:solidFill>
            <a:srgbClr val="C00000"/>
          </a:solidFill>
          <a:scene3d>
            <a:camera prst="orthographicFront"/>
            <a:lightRig rig="flat" dir="t"/>
          </a:scene3d>
        </p:grpSpPr>
        <p:sp>
          <p:nvSpPr>
            <p:cNvPr id="7" name="Rectangle 6"/>
            <p:cNvSpPr/>
            <p:nvPr/>
          </p:nvSpPr>
          <p:spPr>
            <a:xfrm>
              <a:off x="391578" y="264964"/>
              <a:ext cx="9167363" cy="530203"/>
            </a:xfrm>
            <a:prstGeom prst="rect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391578" y="264964"/>
              <a:ext cx="9167363" cy="530203"/>
            </a:xfrm>
            <a:prstGeom prst="rect">
              <a:avLst/>
            </a:prstGeom>
            <a:grpFill/>
            <a:ln>
              <a:solidFill>
                <a:schemeClr val="tx2">
                  <a:lumMod val="95000"/>
                  <a:lumOff val="5000"/>
                </a:schemeClr>
              </a:solidFill>
            </a:ln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20849" tIns="73660" rIns="73660" bIns="73660" numCol="1" spcCol="1270" anchor="ctr" anchorCtr="0">
              <a:noAutofit/>
            </a:bodyPr>
            <a:lstStyle/>
            <a:p>
              <a:pPr lvl="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900" kern="1200" dirty="0">
                  <a:solidFill>
                    <a:schemeClr val="bg2"/>
                  </a:solidFill>
                </a:rPr>
                <a:t>1. </a:t>
              </a:r>
              <a:r>
                <a:rPr lang="en-US" sz="2900" dirty="0" err="1">
                  <a:solidFill>
                    <a:schemeClr val="bg2"/>
                  </a:solidFill>
                </a:rPr>
                <a:t>Giới</a:t>
              </a:r>
              <a:r>
                <a:rPr lang="en-US" sz="2900" dirty="0">
                  <a:solidFill>
                    <a:schemeClr val="bg2"/>
                  </a:solidFill>
                </a:rPr>
                <a:t> </a:t>
              </a:r>
              <a:r>
                <a:rPr lang="en-US" sz="2900" dirty="0" err="1">
                  <a:solidFill>
                    <a:schemeClr val="bg2"/>
                  </a:solidFill>
                </a:rPr>
                <a:t>thiệu</a:t>
              </a:r>
              <a:r>
                <a:rPr lang="en-US" sz="2900" dirty="0">
                  <a:solidFill>
                    <a:schemeClr val="bg2"/>
                  </a:solidFill>
                </a:rPr>
                <a:t> </a:t>
              </a:r>
              <a:r>
                <a:rPr lang="en-US" sz="2900" dirty="0" err="1" smtClean="0">
                  <a:solidFill>
                    <a:schemeClr val="bg2"/>
                  </a:solidFill>
                </a:rPr>
                <a:t>chung</a:t>
              </a:r>
              <a:endParaRPr lang="en-US" sz="2900" kern="1200" dirty="0">
                <a:solidFill>
                  <a:schemeClr val="bg2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2304766" y="4896418"/>
            <a:ext cx="7534559" cy="530203"/>
          </a:xfrm>
          <a:prstGeom prst="rect">
            <a:avLst/>
          </a:prstGeom>
          <a:solidFill>
            <a:srgbClr val="FFC000"/>
          </a:solidFill>
          <a:ln>
            <a:solidFill>
              <a:schemeClr val="tx2">
                <a:lumMod val="95000"/>
                <a:lumOff val="5000"/>
              </a:schemeClr>
            </a:solidFill>
          </a:ln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20849" tIns="73660" rIns="73660" bIns="73660" numCol="1" spcCol="1270" anchor="ctr" anchorCtr="0">
            <a:noAutofit/>
          </a:bodyPr>
          <a:lstStyle/>
          <a:p>
            <a:pPr lvl="0" algn="l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900" dirty="0">
                <a:solidFill>
                  <a:schemeClr val="bg2"/>
                </a:solidFill>
              </a:rPr>
              <a:t>3</a:t>
            </a:r>
            <a:r>
              <a:rPr lang="en-US" sz="2900" kern="1200" dirty="0">
                <a:solidFill>
                  <a:schemeClr val="bg2"/>
                </a:solidFill>
              </a:rPr>
              <a:t>. </a:t>
            </a:r>
            <a:r>
              <a:rPr lang="en-US" sz="2900" kern="1200" dirty="0" err="1" smtClean="0">
                <a:solidFill>
                  <a:schemeClr val="bg2"/>
                </a:solidFill>
              </a:rPr>
              <a:t>Ví</a:t>
            </a:r>
            <a:r>
              <a:rPr lang="en-US" sz="2900" kern="1200" dirty="0" smtClean="0">
                <a:solidFill>
                  <a:schemeClr val="bg2"/>
                </a:solidFill>
              </a:rPr>
              <a:t> </a:t>
            </a:r>
            <a:r>
              <a:rPr lang="en-US" sz="2900" kern="1200" dirty="0" err="1" smtClean="0">
                <a:solidFill>
                  <a:schemeClr val="bg2"/>
                </a:solidFill>
              </a:rPr>
              <a:t>dụ</a:t>
            </a:r>
            <a:endParaRPr lang="en-US" sz="2900" kern="1200" dirty="0">
              <a:solidFill>
                <a:schemeClr val="bg2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304767" y="3795516"/>
            <a:ext cx="7534558" cy="530203"/>
            <a:chOff x="391578" y="264964"/>
            <a:chExt cx="9167363" cy="530203"/>
          </a:xfrm>
          <a:solidFill>
            <a:srgbClr val="B3540D"/>
          </a:solidFill>
          <a:scene3d>
            <a:camera prst="orthographicFront"/>
            <a:lightRig rig="flat" dir="t"/>
          </a:scene3d>
        </p:grpSpPr>
        <p:sp>
          <p:nvSpPr>
            <p:cNvPr id="12" name="Rectangle 11"/>
            <p:cNvSpPr/>
            <p:nvPr/>
          </p:nvSpPr>
          <p:spPr>
            <a:xfrm>
              <a:off x="391578" y="264964"/>
              <a:ext cx="9167363" cy="530203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391578" y="264964"/>
              <a:ext cx="9167363" cy="530203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20849" tIns="73660" rIns="73660" bIns="73660" numCol="1" spcCol="1270" anchor="ctr" anchorCtr="0">
              <a:noAutofit/>
            </a:bodyPr>
            <a:lstStyle/>
            <a:p>
              <a:pPr lvl="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900" dirty="0">
                  <a:solidFill>
                    <a:schemeClr val="bg2"/>
                  </a:solidFill>
                </a:rPr>
                <a:t>2</a:t>
              </a:r>
              <a:r>
                <a:rPr lang="en-US" sz="2900" kern="1200" dirty="0">
                  <a:solidFill>
                    <a:schemeClr val="bg2"/>
                  </a:solidFill>
                </a:rPr>
                <a:t>. </a:t>
              </a:r>
              <a:r>
                <a:rPr lang="en-US" sz="2900" dirty="0" smtClean="0">
                  <a:solidFill>
                    <a:schemeClr val="bg2"/>
                  </a:solidFill>
                </a:rPr>
                <a:t>Pure CSS</a:t>
              </a:r>
              <a:endParaRPr lang="en-US" sz="2900" kern="12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355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FB1F95D-5CA0-9841-B462-9B3EE347D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4"/>
            <a:ext cx="9628632" cy="1362112"/>
          </a:xfrm>
        </p:spPr>
        <p:txBody>
          <a:bodyPr/>
          <a:lstStyle/>
          <a:p>
            <a:pPr algn="ctr"/>
            <a:r>
              <a:rPr lang="x-none" b="1" dirty="0" smtClean="0"/>
              <a:t>  GIỚI THIỆU</a:t>
            </a:r>
            <a:endParaRPr lang="x-non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29C3B48-C868-054F-8212-51988FED1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x-none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57B80F9-9597-6046-A68D-51DB7D866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x-none" smtClean="0"/>
              <a:t>3</a:t>
            </a:fld>
            <a:endParaRPr lang="x-none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7C5C61C-276F-9A45-A039-CEF8CA687DDF}"/>
              </a:ext>
            </a:extLst>
          </p:cNvPr>
          <p:cNvSpPr txBox="1"/>
          <p:nvPr/>
        </p:nvSpPr>
        <p:spPr>
          <a:xfrm>
            <a:off x="1134141" y="2011361"/>
            <a:ext cx="51142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vi-VN" sz="2000" b="1" dirty="0"/>
              <a:t>CSS Framework </a:t>
            </a:r>
            <a:r>
              <a:rPr lang="vi-VN" sz="2000" dirty="0"/>
              <a:t>là một phần mềm được tạo ra để hỗ trợ các nhà thiết kế web theo tiêu chuẩn một cách dễ dàng hơn khi sử dụng HTML / CSS</a:t>
            </a:r>
            <a:endParaRPr lang="en-US" sz="2000" dirty="0" smtClean="0"/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vi-VN" sz="2000" b="1" dirty="0" smtClean="0"/>
              <a:t>CSS </a:t>
            </a:r>
            <a:r>
              <a:rPr lang="vi-VN" sz="2000" b="1" dirty="0"/>
              <a:t>Framework </a:t>
            </a:r>
            <a:r>
              <a:rPr lang="vi-VN" sz="2000" dirty="0"/>
              <a:t>ra đời như một công cụ hỗ trợ </a:t>
            </a:r>
            <a:r>
              <a:rPr lang="vi-VN" sz="2000" dirty="0" smtClean="0"/>
              <a:t>các</a:t>
            </a:r>
            <a:r>
              <a:rPr lang="en-US" sz="2000" dirty="0" smtClean="0"/>
              <a:t> </a:t>
            </a:r>
            <a:r>
              <a:rPr lang="vi-VN" sz="2000" dirty="0" smtClean="0"/>
              <a:t>designer </a:t>
            </a:r>
            <a:r>
              <a:rPr lang="vi-VN" sz="2000" dirty="0"/>
              <a:t>thiết kế giao diện website nhanh chóng và đẹp mắt với thời gian ngắn nhất nhưng ít lỗi </a:t>
            </a:r>
            <a:r>
              <a:rPr lang="vi-VN" sz="2000" dirty="0" smtClean="0"/>
              <a:t>nhất</a:t>
            </a:r>
            <a:endParaRPr lang="en-US" sz="2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1" y="2419350"/>
            <a:ext cx="4660392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9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893991-1D6A-A742-AE80-F38AD4DF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PURE CSS</a:t>
            </a:r>
            <a:endParaRPr lang="x-none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C2FFE59-B24A-BC47-A65F-A5B9F410A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794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 lang="x-none" smtClean="0"/>
              <a:t>4</a:t>
            </a:fld>
            <a:endParaRPr lang="x-none"/>
          </a:p>
        </p:txBody>
      </p:sp>
      <p:sp>
        <p:nvSpPr>
          <p:cNvPr id="5" name="Rectangle 4"/>
          <p:cNvSpPr/>
          <p:nvPr/>
        </p:nvSpPr>
        <p:spPr>
          <a:xfrm>
            <a:off x="867833" y="2505902"/>
            <a:ext cx="463550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smtClean="0">
                <a:solidFill>
                  <a:srgbClr val="1B1B1B"/>
                </a:solidFill>
                <a:latin typeface="Open Sans"/>
              </a:rPr>
              <a:t>-</a:t>
            </a:r>
            <a:r>
              <a:rPr lang="en-US" b="1" dirty="0" smtClean="0">
                <a:solidFill>
                  <a:srgbClr val="1B1B1B"/>
                </a:solidFill>
                <a:latin typeface="Open Sans"/>
              </a:rPr>
              <a:t> Pure</a:t>
            </a:r>
            <a:r>
              <a:rPr lang="en-US" dirty="0" smtClean="0">
                <a:solidFill>
                  <a:srgbClr val="1B1B1B"/>
                </a:solidFill>
                <a:latin typeface="Open Sans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Open Sans"/>
              </a:rPr>
              <a:t>là</a:t>
            </a:r>
            <a:r>
              <a:rPr lang="en-US" dirty="0">
                <a:solidFill>
                  <a:srgbClr val="1B1B1B"/>
                </a:solidFill>
                <a:latin typeface="Open Sans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Open Sans"/>
              </a:rPr>
              <a:t>một</a:t>
            </a:r>
            <a:r>
              <a:rPr lang="en-US" dirty="0">
                <a:solidFill>
                  <a:srgbClr val="1B1B1B"/>
                </a:solidFill>
                <a:latin typeface="Open Sans"/>
              </a:rPr>
              <a:t> framework CSS </a:t>
            </a:r>
            <a:r>
              <a:rPr lang="en-US" dirty="0" err="1">
                <a:solidFill>
                  <a:srgbClr val="1B1B1B"/>
                </a:solidFill>
                <a:latin typeface="Open Sans"/>
              </a:rPr>
              <a:t>thực</a:t>
            </a:r>
            <a:r>
              <a:rPr lang="en-US" dirty="0">
                <a:solidFill>
                  <a:srgbClr val="1B1B1B"/>
                </a:solidFill>
                <a:latin typeface="Open Sans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Open Sans"/>
              </a:rPr>
              <a:t>sự</a:t>
            </a:r>
            <a:r>
              <a:rPr lang="en-US" dirty="0">
                <a:solidFill>
                  <a:srgbClr val="1B1B1B"/>
                </a:solidFill>
                <a:latin typeface="Open Sans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Open Sans"/>
              </a:rPr>
              <a:t>tối</a:t>
            </a:r>
            <a:r>
              <a:rPr lang="en-US" dirty="0">
                <a:solidFill>
                  <a:srgbClr val="1B1B1B"/>
                </a:solidFill>
                <a:latin typeface="Open Sans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Open Sans"/>
              </a:rPr>
              <a:t>giản</a:t>
            </a:r>
            <a:r>
              <a:rPr lang="en-US" dirty="0">
                <a:solidFill>
                  <a:srgbClr val="1B1B1B"/>
                </a:solidFill>
                <a:latin typeface="Open Sans"/>
              </a:rPr>
              <a:t>, </a:t>
            </a:r>
            <a:r>
              <a:rPr lang="en-US" dirty="0" err="1" smtClean="0">
                <a:solidFill>
                  <a:srgbClr val="1B1B1B"/>
                </a:solidFill>
                <a:latin typeface="Open Sans"/>
              </a:rPr>
              <a:t>thuần</a:t>
            </a:r>
            <a:r>
              <a:rPr lang="en-US" dirty="0" smtClean="0">
                <a:solidFill>
                  <a:srgbClr val="1B1B1B"/>
                </a:solidFill>
                <a:latin typeface="Open Sans"/>
              </a:rPr>
              <a:t> </a:t>
            </a:r>
            <a:r>
              <a:rPr lang="en-US" dirty="0" err="1" smtClean="0">
                <a:solidFill>
                  <a:srgbClr val="1B1B1B"/>
                </a:solidFill>
                <a:latin typeface="Open Sans"/>
              </a:rPr>
              <a:t>tuý</a:t>
            </a:r>
            <a:endParaRPr lang="en-US" dirty="0" smtClean="0">
              <a:solidFill>
                <a:srgbClr val="1B1B1B"/>
              </a:solidFill>
              <a:latin typeface="Open Sans"/>
            </a:endParaRPr>
          </a:p>
          <a:p>
            <a:pPr algn="just">
              <a:lnSpc>
                <a:spcPct val="150000"/>
              </a:lnSpc>
            </a:pPr>
            <a:endParaRPr lang="en-US" dirty="0">
              <a:solidFill>
                <a:srgbClr val="1B1B1B"/>
              </a:solidFill>
              <a:latin typeface="Open Sans"/>
            </a:endParaRPr>
          </a:p>
          <a:p>
            <a:pPr algn="just">
              <a:lnSpc>
                <a:spcPct val="150000"/>
              </a:lnSpc>
            </a:pPr>
            <a:r>
              <a:rPr lang="en-US" dirty="0" smtClean="0">
                <a:solidFill>
                  <a:schemeClr val="tx2"/>
                </a:solidFill>
              </a:rPr>
              <a:t>- </a:t>
            </a:r>
            <a:r>
              <a:rPr lang="vi-VN" b="1" dirty="0" smtClean="0">
                <a:solidFill>
                  <a:schemeClr val="tx2"/>
                </a:solidFill>
              </a:rPr>
              <a:t>Pure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viết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theo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cấu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trúc</a:t>
            </a:r>
            <a:r>
              <a:rPr lang="vi-VN" dirty="0" smtClean="0">
                <a:solidFill>
                  <a:schemeClr val="tx2"/>
                </a:solidFill>
              </a:rPr>
              <a:t> </a:t>
            </a:r>
            <a:r>
              <a:rPr lang="vi-VN" b="1" dirty="0" smtClean="0">
                <a:solidFill>
                  <a:schemeClr val="tx2"/>
                </a:solidFill>
              </a:rPr>
              <a:t>module</a:t>
            </a:r>
            <a:r>
              <a:rPr lang="vi-VN" dirty="0" smtClean="0">
                <a:solidFill>
                  <a:schemeClr val="tx2"/>
                </a:solidFill>
              </a:rPr>
              <a:t> </a:t>
            </a:r>
            <a:r>
              <a:rPr lang="vi-VN" dirty="0">
                <a:solidFill>
                  <a:schemeClr val="tx2"/>
                </a:solidFill>
              </a:rPr>
              <a:t>gọn nhẹ </a:t>
            </a:r>
            <a:r>
              <a:rPr lang="vi-VN" dirty="0" smtClean="0">
                <a:solidFill>
                  <a:schemeClr val="tx2"/>
                </a:solidFill>
              </a:rPr>
              <a:t>bao </a:t>
            </a:r>
            <a:r>
              <a:rPr lang="vi-VN" dirty="0">
                <a:solidFill>
                  <a:schemeClr val="tx2"/>
                </a:solidFill>
              </a:rPr>
              <a:t>gồm những </a:t>
            </a:r>
            <a:r>
              <a:rPr lang="vi-VN" b="1" dirty="0">
                <a:solidFill>
                  <a:schemeClr val="tx2"/>
                </a:solidFill>
              </a:rPr>
              <a:t>component</a:t>
            </a:r>
            <a:r>
              <a:rPr lang="vi-VN" dirty="0">
                <a:solidFill>
                  <a:schemeClr val="tx2"/>
                </a:solidFill>
              </a:rPr>
              <a:t> có thể được dùng chung hoặc tách ra tùy thuộc vào nhu cầu của người </a:t>
            </a:r>
            <a:r>
              <a:rPr lang="vi-VN" dirty="0" smtClean="0">
                <a:solidFill>
                  <a:schemeClr val="tx2"/>
                </a:solidFill>
              </a:rPr>
              <a:t>dùng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851" y="2786090"/>
            <a:ext cx="5595841" cy="2594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164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893991-1D6A-A742-AE80-F38AD4DF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PURE CSS</a:t>
            </a:r>
            <a:endParaRPr lang="x-none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C2FFE59-B24A-BC47-A65F-A5B9F410A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794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 lang="x-none" smtClean="0"/>
              <a:t>5</a:t>
            </a:fld>
            <a:endParaRPr lang="x-none"/>
          </a:p>
        </p:txBody>
      </p:sp>
      <p:sp>
        <p:nvSpPr>
          <p:cNvPr id="5" name="Rectangle 4"/>
          <p:cNvSpPr/>
          <p:nvPr/>
        </p:nvSpPr>
        <p:spPr>
          <a:xfrm>
            <a:off x="918633" y="2421242"/>
            <a:ext cx="3992033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smtClean="0">
                <a:solidFill>
                  <a:schemeClr val="tx2"/>
                </a:solidFill>
              </a:rPr>
              <a:t>-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Thể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loại</a:t>
            </a:r>
            <a:r>
              <a:rPr lang="en-US" b="1" dirty="0">
                <a:solidFill>
                  <a:schemeClr val="tx2"/>
                </a:solidFill>
              </a:rPr>
              <a:t>: </a:t>
            </a:r>
            <a:r>
              <a:rPr lang="en-US" dirty="0">
                <a:solidFill>
                  <a:schemeClr val="tx2"/>
                </a:solidFill>
              </a:rPr>
              <a:t>CSS UI Framework</a:t>
            </a:r>
          </a:p>
          <a:p>
            <a:pPr algn="just">
              <a:lnSpc>
                <a:spcPct val="150000"/>
              </a:lnSpc>
            </a:pPr>
            <a:r>
              <a:rPr lang="en-US" dirty="0" smtClean="0">
                <a:solidFill>
                  <a:schemeClr val="tx2"/>
                </a:solidFill>
              </a:rPr>
              <a:t>-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Cấp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độ</a:t>
            </a:r>
            <a:r>
              <a:rPr lang="en-US" b="1" dirty="0">
                <a:solidFill>
                  <a:schemeClr val="tx2"/>
                </a:solidFill>
              </a:rPr>
              <a:t>: </a:t>
            </a:r>
            <a:r>
              <a:rPr lang="en-US" dirty="0" err="1">
                <a:solidFill>
                  <a:schemeClr val="tx2"/>
                </a:solidFill>
              </a:rPr>
              <a:t>Dễ</a:t>
            </a:r>
            <a:endParaRPr lang="en-US" dirty="0">
              <a:solidFill>
                <a:schemeClr val="tx2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dirty="0" smtClean="0">
                <a:solidFill>
                  <a:schemeClr val="tx2"/>
                </a:solidFill>
              </a:rPr>
              <a:t>-</a:t>
            </a:r>
            <a:r>
              <a:rPr lang="en-US" b="1" dirty="0" smtClean="0">
                <a:solidFill>
                  <a:schemeClr val="tx2"/>
                </a:solidFill>
              </a:rPr>
              <a:t> Responsive</a:t>
            </a:r>
            <a:r>
              <a:rPr lang="en-US" b="1" dirty="0">
                <a:solidFill>
                  <a:schemeClr val="tx2"/>
                </a:solidFill>
              </a:rPr>
              <a:t>: </a:t>
            </a:r>
            <a:r>
              <a:rPr lang="en-US" dirty="0" err="1" smtClean="0">
                <a:solidFill>
                  <a:schemeClr val="tx2"/>
                </a:solidFill>
              </a:rPr>
              <a:t>Có</a:t>
            </a:r>
            <a:endParaRPr lang="en-US" dirty="0" smtClean="0">
              <a:solidFill>
                <a:schemeClr val="tx2"/>
              </a:solidFill>
            </a:endParaRPr>
          </a:p>
          <a:p>
            <a:pPr algn="just">
              <a:lnSpc>
                <a:spcPct val="150000"/>
              </a:lnSpc>
            </a:pPr>
            <a:endParaRPr lang="en-US" dirty="0">
              <a:solidFill>
                <a:schemeClr val="tx2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dirty="0" smtClean="0">
                <a:solidFill>
                  <a:schemeClr val="tx2"/>
                </a:solidFill>
              </a:rPr>
              <a:t>- S</a:t>
            </a:r>
            <a:r>
              <a:rPr lang="vi-VN" dirty="0" smtClean="0">
                <a:solidFill>
                  <a:schemeClr val="tx2"/>
                </a:solidFill>
              </a:rPr>
              <a:t>ự </a:t>
            </a:r>
            <a:r>
              <a:rPr lang="vi-VN" dirty="0">
                <a:solidFill>
                  <a:schemeClr val="tx2"/>
                </a:solidFill>
              </a:rPr>
              <a:t>hấp dẫn của </a:t>
            </a:r>
            <a:r>
              <a:rPr lang="vi-VN" b="1" dirty="0">
                <a:solidFill>
                  <a:schemeClr val="tx2"/>
                </a:solidFill>
              </a:rPr>
              <a:t>Pure</a:t>
            </a:r>
            <a:r>
              <a:rPr lang="vi-VN" dirty="0">
                <a:solidFill>
                  <a:schemeClr val="tx2"/>
                </a:solidFill>
              </a:rPr>
              <a:t> là sự đơn giản của nó trong kiểu dáng và kích thước của nó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067" y="2530303"/>
            <a:ext cx="6096000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993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893991-1D6A-A742-AE80-F38AD4DF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PURE CSS</a:t>
            </a:r>
            <a:endParaRPr lang="x-none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C2FFE59-B24A-BC47-A65F-A5B9F410A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794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 lang="x-none" smtClean="0"/>
              <a:t>6</a:t>
            </a:fld>
            <a:endParaRPr lang="x-none"/>
          </a:p>
        </p:txBody>
      </p:sp>
      <p:sp>
        <p:nvSpPr>
          <p:cNvPr id="5" name="Rectangle 4"/>
          <p:cNvSpPr/>
          <p:nvPr/>
        </p:nvSpPr>
        <p:spPr>
          <a:xfrm>
            <a:off x="876300" y="2167235"/>
            <a:ext cx="469476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err="1" smtClean="0">
                <a:solidFill>
                  <a:schemeClr val="tx2"/>
                </a:solidFill>
              </a:rPr>
              <a:t>Ưu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điểm</a:t>
            </a:r>
            <a:r>
              <a:rPr lang="en-US" b="1" dirty="0" smtClean="0">
                <a:solidFill>
                  <a:schemeClr val="tx2"/>
                </a:solidFill>
              </a:rPr>
              <a:t>:</a:t>
            </a:r>
          </a:p>
          <a:p>
            <a:pPr algn="just"/>
            <a:endParaRPr lang="en-US" dirty="0">
              <a:solidFill>
                <a:schemeClr val="tx2"/>
              </a:solidFill>
            </a:endParaRPr>
          </a:p>
          <a:p>
            <a:pPr algn="just"/>
            <a:r>
              <a:rPr lang="en-US" dirty="0" smtClean="0">
                <a:solidFill>
                  <a:schemeClr val="tx2"/>
                </a:solidFill>
              </a:rPr>
              <a:t>- </a:t>
            </a:r>
            <a:r>
              <a:rPr lang="vi-VN" b="1" dirty="0" smtClean="0">
                <a:solidFill>
                  <a:schemeClr val="tx2"/>
                </a:solidFill>
              </a:rPr>
              <a:t>Pure</a:t>
            </a:r>
            <a:r>
              <a:rPr lang="vi-VN" dirty="0" smtClean="0">
                <a:solidFill>
                  <a:schemeClr val="tx2"/>
                </a:solidFill>
              </a:rPr>
              <a:t> </a:t>
            </a:r>
            <a:r>
              <a:rPr lang="vi-VN" dirty="0">
                <a:solidFill>
                  <a:schemeClr val="tx2"/>
                </a:solidFill>
              </a:rPr>
              <a:t>là một thư viện CSS nhỏ gọn, có hiệu năng rất ấn </a:t>
            </a:r>
            <a:r>
              <a:rPr lang="vi-VN" dirty="0" smtClean="0">
                <a:solidFill>
                  <a:schemeClr val="tx2"/>
                </a:solidFill>
              </a:rPr>
              <a:t>tượng</a:t>
            </a:r>
            <a:endParaRPr lang="en-US" dirty="0" smtClean="0">
              <a:solidFill>
                <a:schemeClr val="tx2"/>
              </a:solidFill>
            </a:endParaRPr>
          </a:p>
          <a:p>
            <a:pPr algn="just"/>
            <a:endParaRPr lang="en-US" dirty="0">
              <a:solidFill>
                <a:schemeClr val="tx2"/>
              </a:solidFill>
            </a:endParaRPr>
          </a:p>
          <a:p>
            <a:pPr algn="just"/>
            <a:r>
              <a:rPr lang="en-US" dirty="0" smtClean="0">
                <a:solidFill>
                  <a:schemeClr val="tx2"/>
                </a:solidFill>
              </a:rPr>
              <a:t>- T</a:t>
            </a:r>
            <a:r>
              <a:rPr lang="vi-VN" dirty="0" smtClean="0">
                <a:solidFill>
                  <a:schemeClr val="tx2"/>
                </a:solidFill>
              </a:rPr>
              <a:t>hư </a:t>
            </a:r>
            <a:r>
              <a:rPr lang="vi-VN">
                <a:solidFill>
                  <a:schemeClr val="tx2"/>
                </a:solidFill>
              </a:rPr>
              <a:t>viện </a:t>
            </a:r>
            <a:r>
              <a:rPr lang="vi-VN" b="1" smtClean="0">
                <a:solidFill>
                  <a:schemeClr val="tx2"/>
                </a:solidFill>
              </a:rPr>
              <a:t>Pure</a:t>
            </a:r>
            <a:r>
              <a:rPr lang="vi-VN" smtClean="0">
                <a:solidFill>
                  <a:schemeClr val="tx2"/>
                </a:solidFill>
              </a:rPr>
              <a:t> </a:t>
            </a:r>
            <a:r>
              <a:rPr lang="vi-VN" dirty="0">
                <a:solidFill>
                  <a:schemeClr val="tx2"/>
                </a:solidFill>
              </a:rPr>
              <a:t>có đầy đủ các thành phần như grid, form, button, table, menu... nên có thể phục vụ cho các website vừa và nhỏ hoặc các website chuyên cho di </a:t>
            </a:r>
            <a:r>
              <a:rPr lang="vi-VN" dirty="0" smtClean="0">
                <a:solidFill>
                  <a:schemeClr val="tx2"/>
                </a:solidFill>
              </a:rPr>
              <a:t>động</a:t>
            </a:r>
            <a:endParaRPr lang="en-US" dirty="0" smtClean="0">
              <a:solidFill>
                <a:schemeClr val="tx2"/>
              </a:solidFill>
            </a:endParaRPr>
          </a:p>
          <a:p>
            <a:pPr algn="just"/>
            <a:endParaRPr lang="en-US" dirty="0">
              <a:solidFill>
                <a:schemeClr val="tx2"/>
              </a:solidFill>
            </a:endParaRPr>
          </a:p>
          <a:p>
            <a:pPr algn="just"/>
            <a:r>
              <a:rPr lang="en-US" dirty="0" smtClean="0">
                <a:solidFill>
                  <a:schemeClr val="tx2"/>
                </a:solidFill>
              </a:rPr>
              <a:t>- T</a:t>
            </a:r>
            <a:r>
              <a:rPr lang="vi-VN" dirty="0" smtClean="0">
                <a:solidFill>
                  <a:schemeClr val="tx2"/>
                </a:solidFill>
              </a:rPr>
              <a:t>hiết </a:t>
            </a:r>
            <a:r>
              <a:rPr lang="vi-VN" dirty="0">
                <a:solidFill>
                  <a:schemeClr val="tx2"/>
                </a:solidFill>
              </a:rPr>
              <a:t>kế đẹp với màu sắc tươi sáng, hiện </a:t>
            </a:r>
            <a:r>
              <a:rPr lang="vi-VN" dirty="0" smtClean="0">
                <a:solidFill>
                  <a:schemeClr val="tx2"/>
                </a:solidFill>
              </a:rPr>
              <a:t>đại</a:t>
            </a:r>
            <a:endParaRPr lang="en-US" dirty="0" smtClean="0">
              <a:solidFill>
                <a:schemeClr val="tx2"/>
              </a:solidFill>
            </a:endParaRPr>
          </a:p>
          <a:p>
            <a:pPr algn="just"/>
            <a:endParaRPr lang="en-US" dirty="0" smtClean="0">
              <a:solidFill>
                <a:schemeClr val="tx2"/>
              </a:solidFill>
            </a:endParaRPr>
          </a:p>
          <a:p>
            <a:pPr algn="just"/>
            <a:r>
              <a:rPr lang="en-US" dirty="0" smtClean="0">
                <a:solidFill>
                  <a:schemeClr val="tx2"/>
                </a:solidFill>
              </a:rPr>
              <a:t>- </a:t>
            </a:r>
            <a:r>
              <a:rPr lang="vi-VN" dirty="0" smtClean="0">
                <a:solidFill>
                  <a:schemeClr val="tx2"/>
                </a:solidFill>
              </a:rPr>
              <a:t>Mảng </a:t>
            </a:r>
            <a:r>
              <a:rPr lang="vi-VN" dirty="0">
                <a:solidFill>
                  <a:schemeClr val="tx2"/>
                </a:solidFill>
              </a:rPr>
              <a:t>các module CSS linh hoạt có thể được sử dụng trên mọi thiết kế và dự án</a:t>
            </a:r>
          </a:p>
          <a:p>
            <a:pPr marL="285750" indent="-285750" algn="just">
              <a:buFontTx/>
              <a:buChar char="-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622" y="2780020"/>
            <a:ext cx="5607070" cy="2803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597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893991-1D6A-A742-AE80-F38AD4DF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PURE CSS</a:t>
            </a:r>
            <a:endParaRPr lang="x-none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C2FFE59-B24A-BC47-A65F-A5B9F410A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794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 lang="x-none" smtClean="0"/>
              <a:t>7</a:t>
            </a:fld>
            <a:endParaRPr lang="x-non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026" y="2924277"/>
            <a:ext cx="7556900" cy="316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45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893991-1D6A-A742-AE80-F38AD4DF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PURE CSS</a:t>
            </a:r>
            <a:endParaRPr lang="x-none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C2FFE59-B24A-BC47-A65F-A5B9F410A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794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 lang="x-none" smtClean="0"/>
              <a:t>8</a:t>
            </a:fld>
            <a:endParaRPr lang="x-none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623890"/>
              </p:ext>
            </p:extLst>
          </p:nvPr>
        </p:nvGraphicFramePr>
        <p:xfrm>
          <a:off x="3385143" y="2601475"/>
          <a:ext cx="5418666" cy="3578226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806222"/>
                <a:gridCol w="1806222"/>
                <a:gridCol w="1806222"/>
              </a:tblGrid>
              <a:tr h="59637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Pure</a:t>
                      </a:r>
                      <a:endParaRPr lang="en-US" b="1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Bootstrap</a:t>
                      </a:r>
                      <a:endParaRPr lang="en-US" b="1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596371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Kích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thước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Nhẹ</a:t>
                      </a:r>
                      <a:r>
                        <a:rPr lang="en-US" dirty="0" smtClean="0"/>
                        <a:t> (</a:t>
                      </a:r>
                      <a:r>
                        <a:rPr lang="en-US" sz="1800" kern="1200" dirty="0" smtClean="0">
                          <a:effectLst/>
                        </a:rPr>
                        <a:t>3.8kb</a:t>
                      </a:r>
                      <a:r>
                        <a:rPr lang="en-US" dirty="0" smtClean="0"/>
                        <a:t>)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Nặng</a:t>
                      </a:r>
                      <a:r>
                        <a:rPr lang="en-US" dirty="0" smtClean="0"/>
                        <a:t> (</a:t>
                      </a:r>
                      <a:r>
                        <a:rPr lang="en-US" sz="1800" kern="1200" dirty="0" smtClean="0">
                          <a:effectLst/>
                        </a:rPr>
                        <a:t>155kb</a:t>
                      </a:r>
                      <a:r>
                        <a:rPr lang="en-US" dirty="0" smtClean="0"/>
                        <a:t>)</a:t>
                      </a:r>
                      <a:endParaRPr lang="en-US" b="0" dirty="0"/>
                    </a:p>
                  </a:txBody>
                  <a:tcPr anchor="ctr"/>
                </a:tc>
              </a:tr>
              <a:tr h="596371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Loại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UI Framework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UI Framework</a:t>
                      </a:r>
                      <a:endParaRPr lang="en-US" b="0" dirty="0"/>
                    </a:p>
                  </a:txBody>
                  <a:tcPr anchor="ctr"/>
                </a:tc>
              </a:tr>
              <a:tr h="596371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Reponsive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Có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Có</a:t>
                      </a:r>
                      <a:endParaRPr lang="en-US" b="0" dirty="0"/>
                    </a:p>
                  </a:txBody>
                  <a:tcPr anchor="ctr"/>
                </a:tc>
              </a:tr>
              <a:tr h="596371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err="1" smtClean="0">
                          <a:effectLst/>
                        </a:rPr>
                        <a:t>Cấu</a:t>
                      </a:r>
                      <a:r>
                        <a:rPr lang="en-US" sz="1800" b="1" kern="1200" dirty="0" smtClean="0">
                          <a:effectLst/>
                        </a:rPr>
                        <a:t> </a:t>
                      </a:r>
                      <a:r>
                        <a:rPr lang="en-US" sz="1800" b="1" kern="1200" dirty="0" err="1" smtClean="0">
                          <a:effectLst/>
                        </a:rPr>
                        <a:t>trúc</a:t>
                      </a:r>
                      <a:r>
                        <a:rPr lang="en-US" sz="1800" b="1" kern="1200" dirty="0" smtClean="0">
                          <a:effectLst/>
                        </a:rPr>
                        <a:t> Class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Ít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Nhiều</a:t>
                      </a:r>
                      <a:endParaRPr lang="en-US" b="0" dirty="0"/>
                    </a:p>
                  </a:txBody>
                  <a:tcPr anchor="ctr"/>
                </a:tc>
              </a:tr>
              <a:tr h="5963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JavaScript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 smtClean="0"/>
                        <a:t>Không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 smtClean="0"/>
                        <a:t>Có</a:t>
                      </a:r>
                      <a:endParaRPr lang="en-US" b="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3180291"/>
            <a:ext cx="1428750" cy="1428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259" y="3220508"/>
            <a:ext cx="1388533" cy="138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92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893991-1D6A-A742-AE80-F38AD4DF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VÍ DỤ</a:t>
            </a:r>
            <a:endParaRPr lang="x-none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C2FFE59-B24A-BC47-A65F-A5B9F410A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794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 lang="x-none" smtClean="0"/>
              <a:t>9</a:t>
            </a:fld>
            <a:endParaRPr lang="x-non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896" y="2406452"/>
            <a:ext cx="6741160" cy="394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6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Chuyen_de_tot_nghiep_Khoa_hoc_mayTinh_Nhom1</Template>
  <TotalTime>237</TotalTime>
  <Words>291</Words>
  <Application>Microsoft Office PowerPoint</Application>
  <PresentationFormat>Widescreen</PresentationFormat>
  <Paragraphs>73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Open Sans</vt:lpstr>
      <vt:lpstr>Wingdings</vt:lpstr>
      <vt:lpstr>Educational subjects 16x9</vt:lpstr>
      <vt:lpstr>CHYÊN ĐỀ TỐT NGHIỆP  KỸ THUẬT MÁY TÍNH VÀ MẠNG</vt:lpstr>
      <vt:lpstr>CHUYÊN ĐỀ TỐT NGHIỆP KỸ THUẬT MÁY TÍNH VÀ MẠNG</vt:lpstr>
      <vt:lpstr>  GIỚI THIỆU</vt:lpstr>
      <vt:lpstr>PURE CSS</vt:lpstr>
      <vt:lpstr>PURE CSS</vt:lpstr>
      <vt:lpstr>PURE CSS</vt:lpstr>
      <vt:lpstr>PURE CSS</vt:lpstr>
      <vt:lpstr>PURE CSS</vt:lpstr>
      <vt:lpstr>VÍ DỤ</vt:lpstr>
      <vt:lpstr>CẢM ƠN CÔ VÀ CÁC BẠN ĐÃ LẮNG NGHE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CHYÊN ĐỀ TỐT NGHIỆP KHOA HỌC MÁY TÍNH</dc:title>
  <dc:creator>Microsoft account</dc:creator>
  <cp:lastModifiedBy>Microsoft account</cp:lastModifiedBy>
  <cp:revision>28</cp:revision>
  <dcterms:created xsi:type="dcterms:W3CDTF">2020-10-04T16:18:10Z</dcterms:created>
  <dcterms:modified xsi:type="dcterms:W3CDTF">2020-10-05T05:27:40Z</dcterms:modified>
</cp:coreProperties>
</file>